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333" r:id="rId2"/>
    <p:sldId id="335" r:id="rId3"/>
    <p:sldId id="364" r:id="rId4"/>
    <p:sldId id="336" r:id="rId5"/>
    <p:sldId id="319" r:id="rId6"/>
    <p:sldId id="320" r:id="rId7"/>
    <p:sldId id="324" r:id="rId8"/>
    <p:sldId id="311" r:id="rId9"/>
    <p:sldId id="337" r:id="rId10"/>
    <p:sldId id="312" r:id="rId11"/>
    <p:sldId id="314" r:id="rId12"/>
    <p:sldId id="316" r:id="rId13"/>
    <p:sldId id="321" r:id="rId14"/>
    <p:sldId id="359" r:id="rId15"/>
    <p:sldId id="338" r:id="rId16"/>
    <p:sldId id="323" r:id="rId17"/>
    <p:sldId id="365" r:id="rId18"/>
    <p:sldId id="367" r:id="rId19"/>
    <p:sldId id="366" r:id="rId20"/>
    <p:sldId id="371" r:id="rId21"/>
    <p:sldId id="372" r:id="rId22"/>
    <p:sldId id="368" r:id="rId23"/>
    <p:sldId id="361" r:id="rId24"/>
    <p:sldId id="370" r:id="rId25"/>
    <p:sldId id="369" r:id="rId26"/>
    <p:sldId id="373" r:id="rId27"/>
    <p:sldId id="362" r:id="rId28"/>
    <p:sldId id="339" r:id="rId29"/>
    <p:sldId id="363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A978"/>
    <a:srgbClr val="CAB48A"/>
    <a:srgbClr val="FF959F"/>
    <a:srgbClr val="FF5D6D"/>
    <a:srgbClr val="FF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34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01" y="307"/>
      </p:cViewPr>
      <p:guideLst>
        <p:guide orient="horz" pos="210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998B-F318-4269-A573-074B4A6F08C4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7EBA7-7470-4D7A-863C-5FB185047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040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898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610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240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935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154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324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778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515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015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05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903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596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6952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9545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3259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263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203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628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055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896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022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390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8504B-C099-4F33-A699-28B8DD6ED3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253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22.png"/><Relationship Id="rId4" Type="http://schemas.openxmlformats.org/officeDocument/2006/relationships/hyperlink" Target="../&#35814;&#32454;&#35774;&#35745;/SE2020-G01-&#35814;&#32454;&#35774;&#35745;&#35828;&#26126;&#20070;1.2.do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3401961" y="0"/>
              <a:ext cx="7511845" cy="685800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250723" y="1519084"/>
              <a:ext cx="11941277" cy="5338916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696065" y="0"/>
              <a:ext cx="1238864" cy="685800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527458" y="0"/>
              <a:ext cx="1406013" cy="685800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0" y="0"/>
              <a:ext cx="5058697" cy="4085303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4259617" y="2350871"/>
            <a:ext cx="345440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SE2020-G01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4412773" y="3363769"/>
            <a:ext cx="314808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u="none" strike="noStrike" kern="1200" cap="none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Century Gothic" panose="020B0502020202020204" pitchFamily="34" charset="0"/>
              </a:rPr>
              <a:t>实现</a:t>
            </a:r>
          </a:p>
        </p:txBody>
      </p:sp>
      <p:sp>
        <p:nvSpPr>
          <p:cNvPr id="49" name="Rectangle 30"/>
          <p:cNvSpPr/>
          <p:nvPr/>
        </p:nvSpPr>
        <p:spPr>
          <a:xfrm flipH="1">
            <a:off x="4582795" y="4408805"/>
            <a:ext cx="243395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汇报人：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G01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小组全员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组长：董思诚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组员：李磊、陈安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99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  <p:bldP spid="4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688169" y="-628090"/>
            <a:ext cx="3393228" cy="1969952"/>
            <a:chOff x="4262209" y="-345515"/>
            <a:chExt cx="3393228" cy="1969952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1" name="Rectangle 30"/>
            <p:cNvSpPr/>
            <p:nvPr/>
          </p:nvSpPr>
          <p:spPr>
            <a:xfrm flipH="1">
              <a:off x="5314850" y="303286"/>
              <a:ext cx="1671484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代码清单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48285" y="1104900"/>
            <a:ext cx="3488055" cy="6451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u="heavy"/>
              <a:t>项目框架：</a:t>
            </a:r>
            <a:r>
              <a:rPr lang="en-US" altLang="zh-CN" u="heavy"/>
              <a:t>webpack</a:t>
            </a:r>
            <a:r>
              <a:rPr lang="zh-CN" altLang="en-US" u="heavy"/>
              <a:t>生成项目文件，及相关文件结构；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410" y="1268730"/>
            <a:ext cx="7775575" cy="4977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/>
          <p:cNvCxnSpPr/>
          <p:nvPr/>
        </p:nvCxnSpPr>
        <p:spPr>
          <a:xfrm flipV="1">
            <a:off x="1064003" y="3310491"/>
            <a:ext cx="10095471" cy="6178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3716109" y="-609675"/>
            <a:ext cx="3393228" cy="1969952"/>
            <a:chOff x="4262209" y="-345515"/>
            <a:chExt cx="3393228" cy="1969952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2" name="Rectangle 30"/>
            <p:cNvSpPr/>
            <p:nvPr/>
          </p:nvSpPr>
          <p:spPr>
            <a:xfrm flipH="1">
              <a:off x="5314850" y="303286"/>
              <a:ext cx="1671484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代码清单</a:t>
              </a:r>
              <a:endParaRPr kumimoji="0" lang="en-US" altLang="zh-CN" sz="280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30" y="1668780"/>
            <a:ext cx="2659380" cy="36347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9870" y="561340"/>
            <a:ext cx="31426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管理员界面主页面的固定模块，其中</a:t>
            </a:r>
            <a:r>
              <a:rPr lang="en-US" altLang="zh-CN"/>
              <a:t>Full</a:t>
            </a:r>
            <a:r>
              <a:rPr lang="zh-CN" altLang="en-US"/>
              <a:t>组件为综合引用页面，即内容页；</a:t>
            </a:r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6595" y="1491615"/>
            <a:ext cx="6245860" cy="49834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765665" y="696595"/>
            <a:ext cx="20034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其中这个模块的代码就是路由跳转变动的部分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7368540" y="1689100"/>
            <a:ext cx="2686685" cy="2714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3387814" y="-600785"/>
            <a:ext cx="3393228" cy="1969952"/>
            <a:chOff x="4262209" y="-345515"/>
            <a:chExt cx="3393228" cy="1969952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40" name="Rectangle 30"/>
            <p:cNvSpPr/>
            <p:nvPr/>
          </p:nvSpPr>
          <p:spPr>
            <a:xfrm flipH="1">
              <a:off x="5314850" y="303286"/>
              <a:ext cx="1671484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代码清单</a:t>
              </a:r>
              <a:endParaRPr kumimoji="0" lang="zh-CN" sz="280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90015"/>
            <a:ext cx="2529840" cy="13106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53080" y="1630045"/>
            <a:ext cx="5008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这部分是除了具体的管理员内容界面外的登陆注册页，及攻略网站的内容页面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" y="3551555"/>
            <a:ext cx="2537460" cy="214122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3053080" y="4070985"/>
            <a:ext cx="53009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这个就是管理员内容页中，路由跳转所要切换变动的几个组件列表；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857714" y="-649045"/>
            <a:ext cx="3393228" cy="1969952"/>
            <a:chOff x="4262209" y="-345515"/>
            <a:chExt cx="3393228" cy="196995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16" name="Rectangle 30"/>
            <p:cNvSpPr/>
            <p:nvPr/>
          </p:nvSpPr>
          <p:spPr>
            <a:xfrm flipH="1">
              <a:off x="5314850" y="303286"/>
              <a:ext cx="1671484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代码清单</a:t>
              </a:r>
              <a:endParaRPr kumimoji="0" lang="en-US" altLang="zh-CN" sz="280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6775"/>
            <a:ext cx="6581775" cy="38093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5920" y="4958715"/>
            <a:ext cx="10920095" cy="14763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/>
              <a:t>为了实现界面跳转更加方便，就采用了</a:t>
            </a:r>
            <a:r>
              <a:rPr lang="zh-CN" altLang="en-US">
                <a:solidFill>
                  <a:srgbClr val="FF0000"/>
                </a:solidFill>
              </a:rPr>
              <a:t>路由</a:t>
            </a:r>
            <a:r>
              <a:rPr lang="zh-CN" altLang="en-US"/>
              <a:t>，而不是将组件都放置在内容页中加入参数，利用点击事件更改参数，通过判定来选择组件的显示和隐藏；</a:t>
            </a:r>
          </a:p>
          <a:p>
            <a:endParaRPr lang="zh-CN" altLang="en-US"/>
          </a:p>
          <a:p>
            <a:r>
              <a:rPr lang="zh-CN" altLang="en-US"/>
              <a:t>这个部分就是我们要将路由一同引入，并且申明相关路径和名称，才方便我们的路由引用；</a:t>
            </a:r>
          </a:p>
          <a:p>
            <a:r>
              <a:rPr lang="zh-CN" altLang="en-US"/>
              <a:t>这里同样可以设置我们端口进入后的</a:t>
            </a:r>
            <a:r>
              <a:rPr lang="zh-CN" altLang="en-US">
                <a:solidFill>
                  <a:srgbClr val="FF0000"/>
                </a:solidFill>
              </a:rPr>
              <a:t>默认显示界面</a:t>
            </a:r>
            <a:r>
              <a:rPr lang="zh-CN" altLang="en-US"/>
              <a:t>；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260" y="866775"/>
            <a:ext cx="4716780" cy="388620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5612130" y="2597150"/>
            <a:ext cx="2996565" cy="36156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857714" y="-649045"/>
            <a:ext cx="3393228" cy="1969952"/>
            <a:chOff x="4262209" y="-345515"/>
            <a:chExt cx="3393228" cy="196995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16" name="Rectangle 30"/>
            <p:cNvSpPr/>
            <p:nvPr/>
          </p:nvSpPr>
          <p:spPr>
            <a:xfrm flipH="1">
              <a:off x="5314850" y="303286"/>
              <a:ext cx="1671484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代码清单</a:t>
              </a:r>
              <a:endParaRPr kumimoji="0" lang="en-US" altLang="zh-CN" sz="280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12750" y="5996940"/>
            <a:ext cx="10920095" cy="64516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/>
              <a:t>同样为了实际符合需求，我们也准备了错误显示页面和加载页面的组件，在</a:t>
            </a:r>
            <a:r>
              <a:rPr lang="zh-CN" altLang="en-US">
                <a:solidFill>
                  <a:srgbClr val="FF0000"/>
                </a:solidFill>
              </a:rPr>
              <a:t>路由跳转错误</a:t>
            </a:r>
            <a:r>
              <a:rPr lang="zh-CN" altLang="en-US"/>
              <a:t>及</a:t>
            </a:r>
            <a:r>
              <a:rPr lang="zh-CN" altLang="en-US">
                <a:solidFill>
                  <a:srgbClr val="FF0000"/>
                </a:solidFill>
              </a:rPr>
              <a:t>页面未加载</a:t>
            </a:r>
            <a:r>
              <a:rPr lang="zh-CN" altLang="en-US"/>
              <a:t>出来的时候，保证相关交互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" y="1553210"/>
            <a:ext cx="5597525" cy="43503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885" y="1624965"/>
            <a:ext cx="5931535" cy="4206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03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82750" y="3435350"/>
            <a:ext cx="8413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单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元测</a:t>
            </a:r>
            <a:r>
              <a:rPr lang="zh-CN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试用例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itchFamily="34" charset="0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<p:cNvSpPr txBox="1"/>
          <p:nvPr/>
        </p:nvSpPr>
        <p:spPr>
          <a:xfrm>
            <a:off x="525586" y="1318127"/>
            <a:ext cx="2489750" cy="1229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200000"/>
              </a:lnSpc>
              <a:defRPr/>
            </a:pPr>
            <a:r>
              <a:rPr kumimoji="0" lang="zh-CN" altLang="en-US" sz="20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这是有关管理员的测试用例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2209" y="-345515"/>
            <a:ext cx="3393228" cy="1969952"/>
            <a:chOff x="4262209" y="-345515"/>
            <a:chExt cx="3393228" cy="196995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6" name="Rectangle 30"/>
            <p:cNvSpPr/>
            <p:nvPr/>
          </p:nvSpPr>
          <p:spPr>
            <a:xfrm flipH="1">
              <a:off x="5314850" y="303286"/>
              <a:ext cx="167148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测</a:t>
              </a:r>
              <a:r>
                <a:rPr lang="zh-CN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试用例</a:t>
              </a:r>
              <a:endParaRPr kumimoji="0" lang="en-US" altLang="zh-CN" sz="280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25902" t="16127" r="40972"/>
          <a:stretch/>
        </p:blipFill>
        <p:spPr>
          <a:xfrm>
            <a:off x="2804962" y="993844"/>
            <a:ext cx="4012039" cy="55607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l="27500" t="14986" r="35555"/>
          <a:stretch/>
        </p:blipFill>
        <p:spPr>
          <a:xfrm>
            <a:off x="6986334" y="880830"/>
            <a:ext cx="4504267" cy="5673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04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82750" y="3435350"/>
            <a:ext cx="8413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各种文档修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订</a:t>
            </a:r>
          </a:p>
        </p:txBody>
      </p:sp>
    </p:spTree>
    <p:extLst>
      <p:ext uri="{BB962C8B-B14F-4D97-AF65-F5344CB8AC3E}">
        <p14:creationId xmlns:p14="http://schemas.microsoft.com/office/powerpoint/2010/main" val="355578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0"/>
          <p:cNvSpPr/>
          <p:nvPr/>
        </p:nvSpPr>
        <p:spPr>
          <a:xfrm flipH="1">
            <a:off x="5263932" y="221723"/>
            <a:ext cx="1671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详细设计</a:t>
            </a:r>
            <a:endParaRPr kumimoji="0" lang="en-US" altLang="zh-CN" sz="280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itchFamily="34" charset="0"/>
              <a:sym typeface="Century Gothic" panose="020B0502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165662" y="1228740"/>
            <a:ext cx="2930088" cy="1802797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>
                <a:latin typeface="+mn-ea"/>
                <a:hlinkClick r:id="rId4" action="ppaction://hlinkfile"/>
              </a:rPr>
              <a:t>测试计划</a:t>
            </a:r>
            <a:r>
              <a:rPr lang="zh-CN" altLang="en-US" sz="2400" b="1" dirty="0">
                <a:latin typeface="+mn-ea"/>
              </a:rPr>
              <a:t>模板使用</a:t>
            </a:r>
            <a:r>
              <a:rPr lang="en-US" altLang="zh-CN" sz="2400" b="1" dirty="0">
                <a:latin typeface="+mn-ea"/>
              </a:rPr>
              <a:t>GB8567-88</a:t>
            </a:r>
            <a:endParaRPr lang="zh-CN" altLang="en-US" sz="1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/>
          <a:srcRect l="28667" t="17955" r="29667" b="2883"/>
          <a:stretch/>
        </p:blipFill>
        <p:spPr>
          <a:xfrm>
            <a:off x="4409440" y="744943"/>
            <a:ext cx="5751612" cy="59816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73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0"/>
          <p:cNvSpPr/>
          <p:nvPr/>
        </p:nvSpPr>
        <p:spPr>
          <a:xfrm flipH="1">
            <a:off x="5263932" y="221723"/>
            <a:ext cx="1671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详细设计</a:t>
            </a:r>
            <a:endParaRPr kumimoji="0" lang="en-US" altLang="zh-CN" sz="280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itchFamily="34" charset="0"/>
              <a:sym typeface="Century Gothic" panose="020B0502020202020204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431707"/>
              </p:ext>
            </p:extLst>
          </p:nvPr>
        </p:nvGraphicFramePr>
        <p:xfrm>
          <a:off x="2129963" y="1529874"/>
          <a:ext cx="7939421" cy="27824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00227"/>
                <a:gridCol w="2001159"/>
                <a:gridCol w="2001159"/>
                <a:gridCol w="1936876"/>
              </a:tblGrid>
              <a:tr h="37098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2400" kern="100" cap="all" dirty="0">
                          <a:effectLst/>
                        </a:rPr>
                        <a:t>版本号</a:t>
                      </a:r>
                      <a:endParaRPr lang="zh-CN" sz="2400" b="1" kern="100" cap="all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2400" kern="100" cap="all">
                          <a:effectLst/>
                        </a:rPr>
                        <a:t>修改人员</a:t>
                      </a:r>
                      <a:endParaRPr lang="zh-CN" sz="2400" b="1" kern="100" cap="all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2400" kern="100" cap="all">
                          <a:effectLst/>
                        </a:rPr>
                        <a:t>修改时间</a:t>
                      </a:r>
                      <a:endParaRPr lang="zh-CN" sz="2400" b="1" kern="100" cap="all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2400" kern="100" cap="all">
                          <a:effectLst/>
                        </a:rPr>
                        <a:t>备注</a:t>
                      </a:r>
                      <a:endParaRPr lang="zh-CN" sz="2400" b="1" kern="100" cap="all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7098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2400" kern="100" cap="all">
                          <a:effectLst/>
                        </a:rPr>
                        <a:t>0.1</a:t>
                      </a:r>
                      <a:endParaRPr lang="zh-CN" sz="2400" b="1" kern="100" cap="all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2400" kern="100" cap="all" dirty="0">
                          <a:effectLst/>
                        </a:rPr>
                        <a:t>G01</a:t>
                      </a:r>
                      <a:r>
                        <a:rPr lang="zh-CN" sz="2400" kern="100" cap="all" dirty="0">
                          <a:effectLst/>
                        </a:rPr>
                        <a:t>全组</a:t>
                      </a:r>
                      <a:endParaRPr lang="zh-CN" sz="2400" b="1" kern="100" cap="all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2400" kern="100" cap="all">
                          <a:effectLst/>
                        </a:rPr>
                        <a:t>2020.12.11</a:t>
                      </a:r>
                      <a:endParaRPr lang="zh-CN" sz="2400" b="1" kern="100" cap="all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2400" kern="100" cap="all">
                          <a:effectLst/>
                        </a:rPr>
                        <a:t>初步编写</a:t>
                      </a:r>
                      <a:endParaRPr lang="zh-CN" sz="2400" b="1" kern="100" cap="all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7098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2400" kern="100" cap="all">
                          <a:effectLst/>
                        </a:rPr>
                        <a:t>1.0</a:t>
                      </a:r>
                      <a:endParaRPr lang="zh-CN" sz="2400" b="1" kern="100" cap="all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2400" kern="100" cap="all">
                          <a:effectLst/>
                        </a:rPr>
                        <a:t>G01</a:t>
                      </a:r>
                      <a:r>
                        <a:rPr lang="zh-CN" sz="2400" kern="100" cap="all">
                          <a:effectLst/>
                        </a:rPr>
                        <a:t>全组</a:t>
                      </a:r>
                      <a:endParaRPr lang="zh-CN" sz="2400" b="1" kern="100" cap="all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2400" kern="100" cap="all">
                          <a:effectLst/>
                        </a:rPr>
                        <a:t>2020.12.13</a:t>
                      </a:r>
                      <a:endParaRPr lang="zh-CN" sz="2400" b="1" kern="100" cap="all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2400" kern="100" cap="all">
                          <a:effectLst/>
                        </a:rPr>
                        <a:t>正式发布</a:t>
                      </a:r>
                      <a:endParaRPr lang="zh-CN" sz="2400" b="1" kern="100" cap="all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4197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2400" kern="100" cap="all" dirty="0">
                          <a:effectLst/>
                        </a:rPr>
                        <a:t>1.1</a:t>
                      </a:r>
                      <a:endParaRPr lang="zh-CN" sz="2400" b="1" kern="100" cap="all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2400" kern="100" cap="all">
                          <a:effectLst/>
                        </a:rPr>
                        <a:t>G01</a:t>
                      </a:r>
                      <a:r>
                        <a:rPr lang="zh-CN" sz="2400" kern="100" cap="all">
                          <a:effectLst/>
                        </a:rPr>
                        <a:t>全组</a:t>
                      </a:r>
                      <a:endParaRPr lang="zh-CN" sz="2400" b="1" kern="100" cap="all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2400" kern="100" cap="all" dirty="0">
                          <a:effectLst/>
                        </a:rPr>
                        <a:t>2020.12.20</a:t>
                      </a:r>
                      <a:endParaRPr lang="zh-CN" sz="2400" b="1" kern="100" cap="all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2400" kern="100" cap="all" dirty="0">
                          <a:effectLst/>
                        </a:rPr>
                        <a:t>实现阶段修改</a:t>
                      </a:r>
                      <a:endParaRPr lang="zh-CN" sz="2400" b="1" kern="100" cap="all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4197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2400" kern="100" cap="all" dirty="0" smtClean="0">
                          <a:solidFill>
                            <a:srgbClr val="FF0000"/>
                          </a:solidFill>
                          <a:effectLst/>
                        </a:rPr>
                        <a:t>1.2</a:t>
                      </a:r>
                      <a:endParaRPr lang="zh-CN" sz="2400" b="1" kern="100" cap="all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2400" kern="100" cap="all" dirty="0">
                          <a:solidFill>
                            <a:srgbClr val="FF0000"/>
                          </a:solidFill>
                          <a:effectLst/>
                        </a:rPr>
                        <a:t>G01</a:t>
                      </a:r>
                      <a:r>
                        <a:rPr lang="zh-CN" sz="2400" kern="100" cap="all" dirty="0">
                          <a:solidFill>
                            <a:srgbClr val="FF0000"/>
                          </a:solidFill>
                          <a:effectLst/>
                        </a:rPr>
                        <a:t>全组</a:t>
                      </a:r>
                      <a:endParaRPr lang="zh-CN" sz="2400" b="1" kern="100" cap="all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2400" kern="100" cap="all" dirty="0">
                          <a:solidFill>
                            <a:srgbClr val="FF0000"/>
                          </a:solidFill>
                          <a:effectLst/>
                        </a:rPr>
                        <a:t>2020.12.20</a:t>
                      </a:r>
                      <a:endParaRPr lang="zh-CN" sz="2400" b="1" kern="100" cap="all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zh-CN" sz="2400" kern="100" cap="all" dirty="0">
                          <a:solidFill>
                            <a:srgbClr val="FF0000"/>
                          </a:solidFill>
                          <a:effectLst/>
                        </a:rPr>
                        <a:t>实现阶段进度更新</a:t>
                      </a:r>
                      <a:endParaRPr lang="zh-CN" sz="2400" b="1" kern="100" cap="all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549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100" kern="100" cap="all">
                          <a:effectLst/>
                        </a:rPr>
                        <a:t> </a:t>
                      </a:r>
                      <a:endParaRPr lang="zh-CN" sz="1100" b="1" kern="100" cap="all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100" kern="100" cap="all" dirty="0">
                          <a:effectLst/>
                        </a:rPr>
                        <a:t> </a:t>
                      </a:r>
                      <a:endParaRPr lang="zh-CN" sz="1100" b="1" kern="100" cap="all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100" kern="100" cap="all" dirty="0">
                          <a:effectLst/>
                        </a:rPr>
                        <a:t> </a:t>
                      </a:r>
                      <a:endParaRPr lang="zh-CN" sz="1100" b="1" kern="100" cap="all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267960" algn="r"/>
                        </a:tabLst>
                      </a:pPr>
                      <a:r>
                        <a:rPr lang="en-US" sz="1100" kern="100" cap="all" dirty="0">
                          <a:effectLst/>
                        </a:rPr>
                        <a:t> </a:t>
                      </a:r>
                      <a:endParaRPr lang="zh-CN" sz="1100" b="1" kern="100" cap="all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2129963" y="4594988"/>
            <a:ext cx="2599731" cy="85782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红色为当前版本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535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218364" y="-764275"/>
            <a:ext cx="12524096" cy="8529851"/>
            <a:chOff x="-218364" y="-764275"/>
            <a:chExt cx="12524096" cy="8529851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-218364" y="1589963"/>
              <a:ext cx="7888406" cy="6175613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V="1">
              <a:off x="-122830" y="0"/>
              <a:ext cx="6305266" cy="4067033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539320" y="-764275"/>
              <a:ext cx="8766412" cy="444917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9662615" y="0"/>
              <a:ext cx="1678675" cy="685800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57355" b="13892"/>
          <a:stretch>
            <a:fillRect/>
          </a:stretch>
        </p:blipFill>
        <p:spPr>
          <a:xfrm>
            <a:off x="3577" y="955343"/>
            <a:ext cx="5196220" cy="4947314"/>
          </a:xfrm>
          <a:prstGeom prst="rect">
            <a:avLst/>
          </a:prstGeom>
        </p:spPr>
      </p:pic>
      <p:sp>
        <p:nvSpPr>
          <p:cNvPr id="78" name="文本框 77"/>
          <p:cNvSpPr txBox="1"/>
          <p:nvPr/>
        </p:nvSpPr>
        <p:spPr>
          <a:xfrm>
            <a:off x="1810600" y="2860572"/>
            <a:ext cx="1674128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u="none" strike="noStrike" kern="1200" cap="none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Century Gothic" panose="020B0502020202020204" pitchFamily="34" charset="0"/>
              </a:rPr>
              <a:t>目 录</a:t>
            </a:r>
            <a:endParaRPr kumimoji="0" lang="en-US" altLang="zh-CN" sz="4400" i="0" u="none" strike="noStrike" kern="1200" cap="none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Century Gothic" panose="020B0502020202020204" pitchFamily="34" charset="0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en-US" altLang="zh-CN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Bold" panose="020B0800000000000000" pitchFamily="34" charset="-122"/>
                <a:sym typeface="Century Gothic" panose="020B0502020202020204" pitchFamily="34" charset="0"/>
              </a:rPr>
              <a:t>CONTENTS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5769502" y="1665026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01.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6781873" y="1619701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组合 80"/>
          <p:cNvGrpSpPr/>
          <p:nvPr/>
        </p:nvGrpSpPr>
        <p:grpSpPr>
          <a:xfrm>
            <a:off x="6995672" y="1672720"/>
            <a:ext cx="2788911" cy="629980"/>
            <a:chOff x="7144893" y="2460462"/>
            <a:chExt cx="2788911" cy="629980"/>
          </a:xfrm>
        </p:grpSpPr>
        <p:sp>
          <p:nvSpPr>
            <p:cNvPr id="82" name="Rectangle 30"/>
            <p:cNvSpPr/>
            <p:nvPr/>
          </p:nvSpPr>
          <p:spPr>
            <a:xfrm flipH="1">
              <a:off x="7144893" y="2460462"/>
              <a:ext cx="2060241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小组代码规范</a:t>
              </a:r>
            </a:p>
          </p:txBody>
        </p:sp>
        <p:sp>
          <p:nvSpPr>
            <p:cNvPr id="83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84" name="文本框 83"/>
          <p:cNvSpPr txBox="1"/>
          <p:nvPr/>
        </p:nvSpPr>
        <p:spPr>
          <a:xfrm>
            <a:off x="5769502" y="2710882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02.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6781873" y="2665557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/>
          <p:cNvGrpSpPr/>
          <p:nvPr/>
        </p:nvGrpSpPr>
        <p:grpSpPr>
          <a:xfrm>
            <a:off x="6995672" y="2718576"/>
            <a:ext cx="2788911" cy="629980"/>
            <a:chOff x="7144893" y="2460462"/>
            <a:chExt cx="2788911" cy="629980"/>
          </a:xfrm>
        </p:grpSpPr>
        <p:sp>
          <p:nvSpPr>
            <p:cNvPr id="87" name="Rectangle 30"/>
            <p:cNvSpPr/>
            <p:nvPr/>
          </p:nvSpPr>
          <p:spPr>
            <a:xfrm flipH="1">
              <a:off x="7144893" y="2460462"/>
              <a:ext cx="2060241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代码清单</a:t>
              </a:r>
            </a:p>
          </p:txBody>
        </p:sp>
        <p:sp>
          <p:nvSpPr>
            <p:cNvPr id="88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5769502" y="3756738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03.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0" name="直接连接符 89"/>
          <p:cNvCxnSpPr/>
          <p:nvPr/>
        </p:nvCxnSpPr>
        <p:spPr>
          <a:xfrm>
            <a:off x="6781873" y="3711413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6995795" y="3764280"/>
            <a:ext cx="3098800" cy="706755"/>
            <a:chOff x="7144893" y="2460462"/>
            <a:chExt cx="2788920" cy="706755"/>
          </a:xfrm>
        </p:grpSpPr>
        <p:sp>
          <p:nvSpPr>
            <p:cNvPr id="92" name="Rectangle 30"/>
            <p:cNvSpPr/>
            <p:nvPr/>
          </p:nvSpPr>
          <p:spPr>
            <a:xfrm flipH="1">
              <a:off x="7144893" y="2460462"/>
              <a:ext cx="2788920" cy="706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单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元测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试用例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  <a:p>
              <a:pPr lvl="0">
                <a:defRPr/>
              </a:pP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93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5769502" y="4802594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04.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6781873" y="4757269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组合 95"/>
          <p:cNvGrpSpPr/>
          <p:nvPr/>
        </p:nvGrpSpPr>
        <p:grpSpPr>
          <a:xfrm>
            <a:off x="6995672" y="4810288"/>
            <a:ext cx="2788911" cy="654026"/>
            <a:chOff x="7144893" y="2460462"/>
            <a:chExt cx="2788911" cy="654026"/>
          </a:xfrm>
        </p:grpSpPr>
        <p:sp>
          <p:nvSpPr>
            <p:cNvPr id="97" name="Rectangle 30"/>
            <p:cNvSpPr/>
            <p:nvPr/>
          </p:nvSpPr>
          <p:spPr>
            <a:xfrm flipH="1">
              <a:off x="7144893" y="2460462"/>
              <a:ext cx="206024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98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105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995672" y="4961273"/>
            <a:ext cx="252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各</a:t>
            </a:r>
            <a:r>
              <a:rPr lang="zh-CN" altLang="en-US" sz="2000" dirty="0" smtClean="0"/>
              <a:t>种文档修订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4" grpId="0"/>
      <p:bldP spid="89" grpId="0"/>
      <p:bldP spid="9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0"/>
          <p:cNvSpPr/>
          <p:nvPr/>
        </p:nvSpPr>
        <p:spPr>
          <a:xfrm flipH="1">
            <a:off x="5263932" y="221723"/>
            <a:ext cx="1671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项目计划</a:t>
            </a:r>
            <a:endParaRPr kumimoji="0" lang="en-US" altLang="zh-CN" sz="280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itchFamily="34" charset="0"/>
              <a:sym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256203" y="5905628"/>
            <a:ext cx="2599731" cy="85782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红色为当前版本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608481"/>
              </p:ext>
            </p:extLst>
          </p:nvPr>
        </p:nvGraphicFramePr>
        <p:xfrm>
          <a:off x="958714" y="1161574"/>
          <a:ext cx="10444480" cy="44817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657"/>
                <a:gridCol w="1897054"/>
                <a:gridCol w="1001942"/>
                <a:gridCol w="2445816"/>
                <a:gridCol w="3441011"/>
              </a:tblGrid>
              <a:tr h="28702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版本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zh-CN" sz="1800" kern="100">
                          <a:effectLst/>
                        </a:rPr>
                        <a:t>日期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en-US" sz="1800" kern="100">
                          <a:effectLst/>
                        </a:rPr>
                        <a:t>AMD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zh-CN" sz="1800" kern="100">
                          <a:effectLst/>
                        </a:rPr>
                        <a:t>修订者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zh-CN" sz="1800" kern="100">
                          <a:effectLst/>
                        </a:rPr>
                        <a:t>说明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0.1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20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新建发布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0.2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25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新增项目计划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0.3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27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新增项目用户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0.4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28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修改项目背景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0.5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29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修改</a:t>
                      </a:r>
                      <a:r>
                        <a:rPr lang="en-US" sz="1800" kern="100">
                          <a:effectLst/>
                        </a:rPr>
                        <a:t>OBS</a:t>
                      </a:r>
                      <a:r>
                        <a:rPr lang="zh-CN" sz="1800" kern="100">
                          <a:effectLst/>
                        </a:rPr>
                        <a:t>图以及标题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1.0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11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1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正式发布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1.1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11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14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新增用户需求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第</a:t>
                      </a:r>
                      <a:r>
                        <a:rPr lang="en-US" sz="1800" kern="100">
                          <a:effectLst/>
                        </a:rPr>
                        <a:t>1.2</a:t>
                      </a:r>
                      <a:r>
                        <a:rPr lang="zh-CN" sz="1800" kern="100">
                          <a:effectLst/>
                        </a:rPr>
                        <a:t>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11</a:t>
                      </a:r>
                      <a:r>
                        <a:rPr lang="zh-CN" sz="1800" kern="100">
                          <a:effectLst/>
                        </a:rPr>
                        <a:t>月</a:t>
                      </a:r>
                      <a:r>
                        <a:rPr lang="en-US" sz="1800" kern="100">
                          <a:effectLst/>
                        </a:rPr>
                        <a:t>25</a:t>
                      </a:r>
                      <a:r>
                        <a:rPr lang="zh-CN" sz="1800" kern="100">
                          <a:effectLst/>
                        </a:rPr>
                        <a:t>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新增新的用户类型、更新教师用户的需求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FF0000"/>
                          </a:solidFill>
                          <a:effectLst/>
                        </a:rPr>
                        <a:t>第</a:t>
                      </a:r>
                      <a:r>
                        <a:rPr lang="en-US" sz="1800" kern="100" dirty="0">
                          <a:solidFill>
                            <a:srgbClr val="FF0000"/>
                          </a:solidFill>
                          <a:effectLst/>
                        </a:rPr>
                        <a:t>1.3</a:t>
                      </a:r>
                      <a:r>
                        <a:rPr lang="zh-CN" sz="1800" kern="100" dirty="0">
                          <a:solidFill>
                            <a:srgbClr val="FF0000"/>
                          </a:solidFill>
                          <a:effectLst/>
                        </a:rPr>
                        <a:t>版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FF0000"/>
                          </a:solidFill>
                          <a:effectLst/>
                        </a:rPr>
                        <a:t>12</a:t>
                      </a:r>
                      <a:r>
                        <a:rPr lang="zh-CN" sz="1800" kern="100" dirty="0">
                          <a:solidFill>
                            <a:srgbClr val="FF0000"/>
                          </a:solidFill>
                          <a:effectLst/>
                        </a:rPr>
                        <a:t>月</a:t>
                      </a:r>
                      <a:r>
                        <a:rPr lang="en-US" sz="1800" kern="100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r>
                        <a:rPr lang="zh-CN" sz="1800" kern="100" dirty="0">
                          <a:solidFill>
                            <a:srgbClr val="FF0000"/>
                          </a:solidFill>
                          <a:effectLst/>
                        </a:rPr>
                        <a:t>日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FF0000"/>
                          </a:solidFill>
                          <a:effectLst/>
                        </a:rPr>
                        <a:t>A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FF0000"/>
                          </a:solidFill>
                          <a:effectLst/>
                        </a:rPr>
                        <a:t>G01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FF0000"/>
                          </a:solidFill>
                          <a:effectLst/>
                        </a:rPr>
                        <a:t>设计阶段相关调整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30907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0"/>
          <p:cNvSpPr/>
          <p:nvPr/>
        </p:nvSpPr>
        <p:spPr>
          <a:xfrm flipH="1">
            <a:off x="5263932" y="221723"/>
            <a:ext cx="1671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用户手册</a:t>
            </a:r>
            <a:endParaRPr kumimoji="0" lang="en-US" altLang="zh-CN" sz="280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itchFamily="34" charset="0"/>
              <a:sym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266363" y="5405121"/>
            <a:ext cx="2599731" cy="857829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红色为当前版本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776435"/>
              </p:ext>
            </p:extLst>
          </p:nvPr>
        </p:nvGraphicFramePr>
        <p:xfrm>
          <a:off x="1097251" y="1009174"/>
          <a:ext cx="10004845" cy="43959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8840"/>
                <a:gridCol w="1817202"/>
                <a:gridCol w="959767"/>
                <a:gridCol w="2342866"/>
                <a:gridCol w="3296170"/>
              </a:tblGrid>
              <a:tr h="88137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版本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zh-CN" sz="2400" kern="100">
                          <a:effectLst/>
                        </a:rPr>
                        <a:t>日期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en-US" sz="2400" kern="100">
                          <a:effectLst/>
                        </a:rPr>
                        <a:t>AMD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zh-CN" sz="2400" kern="100">
                          <a:effectLst/>
                        </a:rPr>
                        <a:t>修订者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86400" algn="ctr"/>
                          <a:tab pos="266700" algn="l"/>
                        </a:tabLst>
                      </a:pPr>
                      <a:r>
                        <a:rPr lang="zh-CN" sz="2400" kern="100">
                          <a:effectLst/>
                        </a:rPr>
                        <a:t>说明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7864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第</a:t>
                      </a:r>
                      <a:r>
                        <a:rPr lang="en-US" sz="2400" kern="100">
                          <a:effectLst/>
                        </a:rPr>
                        <a:t>0.1</a:t>
                      </a:r>
                      <a:r>
                        <a:rPr lang="zh-CN" sz="2400" kern="100">
                          <a:effectLst/>
                        </a:rPr>
                        <a:t>版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11</a:t>
                      </a:r>
                      <a:r>
                        <a:rPr lang="zh-CN" sz="2400" kern="100">
                          <a:effectLst/>
                        </a:rPr>
                        <a:t>月</a:t>
                      </a:r>
                      <a:r>
                        <a:rPr lang="en-US" sz="2400" kern="100">
                          <a:effectLst/>
                        </a:rPr>
                        <a:t>28</a:t>
                      </a:r>
                      <a:r>
                        <a:rPr lang="zh-CN" sz="2400" kern="100">
                          <a:effectLst/>
                        </a:rPr>
                        <a:t>日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A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董思诚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新建发布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7864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第</a:t>
                      </a:r>
                      <a:r>
                        <a:rPr lang="en-US" sz="2400" kern="100">
                          <a:effectLst/>
                        </a:rPr>
                        <a:t>0.2</a:t>
                      </a:r>
                      <a:r>
                        <a:rPr lang="zh-CN" sz="2400" kern="100">
                          <a:effectLst/>
                        </a:rPr>
                        <a:t>版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12</a:t>
                      </a:r>
                      <a:r>
                        <a:rPr lang="zh-CN" sz="2400" kern="100">
                          <a:effectLst/>
                        </a:rPr>
                        <a:t>月</a:t>
                      </a:r>
                      <a:r>
                        <a:rPr lang="en-US" sz="2400" kern="100">
                          <a:effectLst/>
                        </a:rPr>
                        <a:t>2</a:t>
                      </a:r>
                      <a:r>
                        <a:rPr lang="zh-CN" sz="2400" kern="100">
                          <a:effectLst/>
                        </a:rPr>
                        <a:t>日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A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李磊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管理员用户内容补充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7864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第</a:t>
                      </a:r>
                      <a:r>
                        <a:rPr lang="en-US" sz="2400" kern="100">
                          <a:effectLst/>
                        </a:rPr>
                        <a:t>0.3</a:t>
                      </a:r>
                      <a:r>
                        <a:rPr lang="zh-CN" sz="2400" kern="100">
                          <a:effectLst/>
                        </a:rPr>
                        <a:t>版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12</a:t>
                      </a:r>
                      <a:r>
                        <a:rPr lang="zh-CN" sz="2400" kern="100">
                          <a:effectLst/>
                        </a:rPr>
                        <a:t>月</a:t>
                      </a:r>
                      <a:r>
                        <a:rPr lang="en-US" sz="2400" kern="100">
                          <a:effectLst/>
                        </a:rPr>
                        <a:t>12</a:t>
                      </a:r>
                      <a:r>
                        <a:rPr lang="zh-CN" sz="2400" kern="100">
                          <a:effectLst/>
                        </a:rPr>
                        <a:t>日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A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董思诚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功能界面原型添加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7864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solidFill>
                            <a:srgbClr val="FF0000"/>
                          </a:solidFill>
                          <a:effectLst/>
                        </a:rPr>
                        <a:t>第</a:t>
                      </a: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</a:rPr>
                        <a:t>1.0</a:t>
                      </a:r>
                      <a:r>
                        <a:rPr lang="zh-CN" sz="2400" kern="100">
                          <a:solidFill>
                            <a:srgbClr val="FF0000"/>
                          </a:solidFill>
                          <a:effectLst/>
                        </a:rPr>
                        <a:t>版</a:t>
                      </a:r>
                      <a:endParaRPr lang="zh-CN" sz="2400" kern="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</a:rPr>
                        <a:t>12</a:t>
                      </a:r>
                      <a:r>
                        <a:rPr lang="zh-CN" sz="2400" kern="100">
                          <a:solidFill>
                            <a:srgbClr val="FF0000"/>
                          </a:solidFill>
                          <a:effectLst/>
                        </a:rPr>
                        <a:t>月</a:t>
                      </a: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</a:rPr>
                        <a:t>13</a:t>
                      </a:r>
                      <a:r>
                        <a:rPr lang="zh-CN" sz="2400" kern="100">
                          <a:solidFill>
                            <a:srgbClr val="FF0000"/>
                          </a:solidFill>
                          <a:effectLst/>
                        </a:rPr>
                        <a:t>日</a:t>
                      </a:r>
                      <a:endParaRPr lang="zh-CN" sz="2400" kern="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</a:rPr>
                        <a:t>A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solidFill>
                            <a:srgbClr val="FF0000"/>
                          </a:solidFill>
                          <a:effectLst/>
                        </a:rPr>
                        <a:t>董思诚</a:t>
                      </a:r>
                      <a:endParaRPr lang="zh-CN" sz="2400" kern="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rgbClr val="FF0000"/>
                          </a:solidFill>
                          <a:effectLst/>
                        </a:rPr>
                        <a:t>正式发布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1251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05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82750" y="3435350"/>
            <a:ext cx="8413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测试计划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cs typeface="Open Sans" pitchFamily="34" charset="0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65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18661" t="18500" r="18661" b="3993"/>
          <a:stretch/>
        </p:blipFill>
        <p:spPr>
          <a:xfrm>
            <a:off x="1217731" y="826820"/>
            <a:ext cx="5332018" cy="5788112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98862" y="639460"/>
            <a:ext cx="1926708" cy="1802797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ea"/>
              </a:rPr>
              <a:t>测试计划模板使用</a:t>
            </a:r>
            <a:r>
              <a:rPr lang="en-US" altLang="zh-CN" sz="2000" b="1" dirty="0">
                <a:latin typeface="+mn-ea"/>
              </a:rPr>
              <a:t>GB8567-88</a:t>
            </a:r>
            <a:endParaRPr lang="zh-CN" altLang="en-US" sz="11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17740" t="17451" r="19583" b="2751"/>
          <a:stretch/>
        </p:blipFill>
        <p:spPr>
          <a:xfrm>
            <a:off x="6657624" y="739926"/>
            <a:ext cx="5256584" cy="5875006"/>
          </a:xfrm>
          <a:prstGeom prst="rect">
            <a:avLst/>
          </a:prstGeom>
        </p:spPr>
      </p:pic>
      <p:sp>
        <p:nvSpPr>
          <p:cNvPr id="9" name="Rectangle 30"/>
          <p:cNvSpPr/>
          <p:nvPr/>
        </p:nvSpPr>
        <p:spPr>
          <a:xfrm flipH="1">
            <a:off x="5263932" y="221723"/>
            <a:ext cx="1671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测试计划</a:t>
            </a:r>
            <a:endParaRPr kumimoji="0" lang="en-US" altLang="zh-CN" sz="280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itchFamily="34" charset="0"/>
              <a:sym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75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06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82750" y="3435350"/>
            <a:ext cx="8413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版本控制</a:t>
            </a:r>
          </a:p>
        </p:txBody>
      </p:sp>
    </p:spTree>
    <p:extLst>
      <p:ext uri="{BB962C8B-B14F-4D97-AF65-F5344CB8AC3E}">
        <p14:creationId xmlns:p14="http://schemas.microsoft.com/office/powerpoint/2010/main" val="334237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0"/>
          <p:cNvSpPr/>
          <p:nvPr/>
        </p:nvSpPr>
        <p:spPr>
          <a:xfrm flipH="1">
            <a:off x="5263932" y="221723"/>
            <a:ext cx="1671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版本控制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r="45826"/>
          <a:stretch/>
        </p:blipFill>
        <p:spPr>
          <a:xfrm>
            <a:off x="349114" y="335280"/>
            <a:ext cx="4018893" cy="6146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l="13385" t="28935" r="32750" b="4710"/>
          <a:stretch/>
        </p:blipFill>
        <p:spPr>
          <a:xfrm>
            <a:off x="4724399" y="1945757"/>
            <a:ext cx="6847841" cy="4617603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683274" y="335280"/>
            <a:ext cx="3984725" cy="1802797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微软雅黑" panose="020B0503020204020204" charset="-122"/>
              <a:buAutoNum type="ea1JpnChsDbPeriod"/>
              <a:defRPr sz="1050" u="none" strike="noStrike" cap="none" spc="150" normalizeH="0" baseline="0">
                <a:solidFill>
                  <a:sysClr val="windowText" lastClr="000000">
                    <a:lumMod val="95000"/>
                    <a:lumOff val="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+mn-ea"/>
              </a:rPr>
              <a:t>我们小组使用</a:t>
            </a:r>
            <a:r>
              <a:rPr lang="en-US" altLang="zh-CN" sz="2400" b="1" dirty="0" err="1" smtClean="0">
                <a:latin typeface="+mn-ea"/>
              </a:rPr>
              <a:t>Git</a:t>
            </a:r>
            <a:r>
              <a:rPr lang="zh-CN" altLang="en-US" sz="2400" b="1" dirty="0" smtClean="0">
                <a:latin typeface="+mn-ea"/>
              </a:rPr>
              <a:t>进行版本控制，并且都有版本历史记录。</a:t>
            </a:r>
            <a:endParaRPr lang="zh-CN" alt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134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07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82750" y="3435350"/>
            <a:ext cx="8413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rPr>
              <a:t>各种测试</a:t>
            </a:r>
          </a:p>
        </p:txBody>
      </p:sp>
    </p:spTree>
    <p:extLst>
      <p:ext uri="{BB962C8B-B14F-4D97-AF65-F5344CB8AC3E}">
        <p14:creationId xmlns:p14="http://schemas.microsoft.com/office/powerpoint/2010/main" val="243991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879939" y="-737310"/>
            <a:ext cx="3393228" cy="1969952"/>
            <a:chOff x="4262209" y="-345515"/>
            <a:chExt cx="3393228" cy="1969952"/>
          </a:xfrm>
        </p:grpSpPr>
        <p:pic>
          <p:nvPicPr>
            <p:cNvPr id="23" name="图片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4" name="Rectangle 30"/>
            <p:cNvSpPr/>
            <p:nvPr/>
          </p:nvSpPr>
          <p:spPr>
            <a:xfrm flipH="1">
              <a:off x="5160734" y="378385"/>
              <a:ext cx="2061845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参考资料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02217" y="1617345"/>
            <a:ext cx="7774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</a:t>
            </a:r>
            <a:r>
              <a:rPr lang="en-US" altLang="zh-CN" sz="2400" dirty="0"/>
              <a:t>.《</a:t>
            </a:r>
            <a:r>
              <a:rPr lang="zh-CN" altLang="en-US" sz="2400" dirty="0"/>
              <a:t>软件工程导论</a:t>
            </a:r>
            <a:r>
              <a:rPr lang="en-US" altLang="zh-CN" sz="2400" dirty="0"/>
              <a:t>》 </a:t>
            </a:r>
            <a:r>
              <a:rPr lang="zh-CN" altLang="en-US" sz="2400" dirty="0"/>
              <a:t>清华大学出版社 张海藩等 第</a:t>
            </a:r>
            <a:r>
              <a:rPr lang="en-US" altLang="zh-CN" sz="2400" dirty="0"/>
              <a:t>6</a:t>
            </a:r>
            <a:r>
              <a:rPr lang="zh-CN" altLang="en-US" sz="2400" dirty="0"/>
              <a:t>版</a:t>
            </a:r>
          </a:p>
        </p:txBody>
      </p:sp>
    </p:spTree>
    <p:extLst>
      <p:ext uri="{BB962C8B-B14F-4D97-AF65-F5344CB8AC3E}">
        <p14:creationId xmlns:p14="http://schemas.microsoft.com/office/powerpoint/2010/main" val="326193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08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12773" y="3435391"/>
            <a:ext cx="314808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评分总结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879939" y="-737310"/>
            <a:ext cx="3393228" cy="1969952"/>
            <a:chOff x="4262209" y="-345515"/>
            <a:chExt cx="3393228" cy="1969952"/>
          </a:xfrm>
        </p:grpSpPr>
        <p:pic>
          <p:nvPicPr>
            <p:cNvPr id="23" name="图片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4" name="Rectangle 30"/>
            <p:cNvSpPr/>
            <p:nvPr/>
          </p:nvSpPr>
          <p:spPr>
            <a:xfrm flipH="1">
              <a:off x="5160734" y="378385"/>
              <a:ext cx="2061845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小组分工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02216" y="1617345"/>
            <a:ext cx="10399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李磊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PPT</a:t>
            </a:r>
            <a:r>
              <a:rPr lang="zh-CN" altLang="en-US" sz="2400" dirty="0" smtClean="0"/>
              <a:t>第一、第二部分制作 测试用例</a:t>
            </a:r>
            <a:r>
              <a:rPr lang="en-US" altLang="zh-CN" sz="2400" dirty="0" smtClean="0"/>
              <a:t>word</a:t>
            </a:r>
            <a:r>
              <a:rPr lang="zh-CN" altLang="en-US" sz="2400" dirty="0" smtClean="0"/>
              <a:t>撰写 </a:t>
            </a:r>
            <a:r>
              <a:rPr lang="zh-CN" altLang="en-US" sz="2400" dirty="0"/>
              <a:t>评分（</a:t>
            </a:r>
            <a:r>
              <a:rPr lang="en-US" altLang="zh-CN" sz="2400" dirty="0"/>
              <a:t>9.4/10</a:t>
            </a:r>
            <a:r>
              <a:rPr lang="zh-CN" altLang="en-US" sz="2400" dirty="0"/>
              <a:t>）</a:t>
            </a:r>
          </a:p>
          <a:p>
            <a:r>
              <a:rPr lang="zh-CN" altLang="en-US" sz="2400" dirty="0"/>
              <a:t>董思诚</a:t>
            </a:r>
            <a:r>
              <a:rPr lang="zh-CN" altLang="en-US" sz="2400" dirty="0" smtClean="0"/>
              <a:t>：实现部分，</a:t>
            </a:r>
            <a:r>
              <a:rPr lang="en-US" altLang="zh-CN" sz="2400" dirty="0" smtClean="0"/>
              <a:t>PPT</a:t>
            </a:r>
            <a:r>
              <a:rPr lang="zh-CN" altLang="en-US" sz="2400" dirty="0" smtClean="0"/>
              <a:t>第</a:t>
            </a:r>
            <a:r>
              <a:rPr lang="zh-CN" altLang="en-US" sz="2400" dirty="0"/>
              <a:t>三部</a:t>
            </a:r>
            <a:r>
              <a:rPr lang="zh-CN" altLang="en-US" sz="2400" dirty="0" smtClean="0"/>
              <a:t>分制作 评</a:t>
            </a:r>
            <a:r>
              <a:rPr lang="zh-CN" altLang="en-US" sz="2400" dirty="0"/>
              <a:t>分（</a:t>
            </a:r>
            <a:r>
              <a:rPr lang="en-US" altLang="zh-CN" sz="2400" dirty="0"/>
              <a:t>9.3/10</a:t>
            </a:r>
            <a:r>
              <a:rPr lang="zh-CN" altLang="en-US" sz="2400" dirty="0"/>
              <a:t>）</a:t>
            </a:r>
          </a:p>
          <a:p>
            <a:r>
              <a:rPr lang="zh-CN" altLang="en-US" sz="2400" dirty="0"/>
              <a:t>陈安</a:t>
            </a:r>
            <a:r>
              <a:rPr lang="zh-CN" altLang="en-US" sz="2400" dirty="0" smtClean="0"/>
              <a:t>：维护部分翻转课堂</a:t>
            </a:r>
            <a:r>
              <a:rPr lang="en-US" altLang="zh-CN" sz="2400" dirty="0" smtClean="0"/>
              <a:t>PPT</a:t>
            </a:r>
            <a:r>
              <a:rPr lang="zh-CN" altLang="en-US" sz="2400" dirty="0" smtClean="0"/>
              <a:t>制作 </a:t>
            </a:r>
            <a:r>
              <a:rPr lang="zh-CN" altLang="en-US" sz="2400" dirty="0"/>
              <a:t>评分 （</a:t>
            </a:r>
            <a:r>
              <a:rPr lang="en-US" altLang="zh-CN" sz="2400" dirty="0" smtClean="0"/>
              <a:t>9.2/10</a:t>
            </a:r>
            <a:r>
              <a:rPr lang="zh-CN" altLang="en-US" sz="24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1617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218364" y="-764275"/>
            <a:ext cx="12524096" cy="8529851"/>
            <a:chOff x="-218364" y="-764275"/>
            <a:chExt cx="12524096" cy="8529851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-218364" y="1589963"/>
              <a:ext cx="7888406" cy="6175613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V="1">
              <a:off x="-122830" y="0"/>
              <a:ext cx="6305266" cy="4067033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539320" y="-764275"/>
              <a:ext cx="8766412" cy="444917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9662615" y="0"/>
              <a:ext cx="1678675" cy="6858000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57355" b="13892"/>
          <a:stretch>
            <a:fillRect/>
          </a:stretch>
        </p:blipFill>
        <p:spPr>
          <a:xfrm>
            <a:off x="3577" y="955343"/>
            <a:ext cx="5196220" cy="4947314"/>
          </a:xfrm>
          <a:prstGeom prst="rect">
            <a:avLst/>
          </a:prstGeom>
        </p:spPr>
      </p:pic>
      <p:sp>
        <p:nvSpPr>
          <p:cNvPr id="78" name="文本框 77"/>
          <p:cNvSpPr txBox="1"/>
          <p:nvPr/>
        </p:nvSpPr>
        <p:spPr>
          <a:xfrm>
            <a:off x="1810600" y="2860572"/>
            <a:ext cx="1674128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u="none" strike="noStrike" kern="1200" cap="none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Century Gothic" panose="020B0502020202020204" pitchFamily="34" charset="0"/>
              </a:rPr>
              <a:t>目 录</a:t>
            </a:r>
            <a:endParaRPr kumimoji="0" lang="en-US" altLang="zh-CN" sz="4400" i="0" u="none" strike="noStrike" kern="1200" cap="none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Century Gothic" panose="020B0502020202020204" pitchFamily="34" charset="0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en-US" altLang="zh-CN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Bold" panose="020B0800000000000000" pitchFamily="34" charset="-122"/>
                <a:sym typeface="Century Gothic" panose="020B0502020202020204" pitchFamily="34" charset="0"/>
              </a:rPr>
              <a:t>CONTENTS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5769502" y="1665026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05.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6781873" y="1619701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组合 80"/>
          <p:cNvGrpSpPr/>
          <p:nvPr/>
        </p:nvGrpSpPr>
        <p:grpSpPr>
          <a:xfrm>
            <a:off x="6995672" y="1672720"/>
            <a:ext cx="2788911" cy="629980"/>
            <a:chOff x="7144893" y="2460462"/>
            <a:chExt cx="2788911" cy="629980"/>
          </a:xfrm>
        </p:grpSpPr>
        <p:sp>
          <p:nvSpPr>
            <p:cNvPr id="82" name="Rectangle 30"/>
            <p:cNvSpPr/>
            <p:nvPr/>
          </p:nvSpPr>
          <p:spPr>
            <a:xfrm flipH="1">
              <a:off x="7144893" y="2460462"/>
              <a:ext cx="2060241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测试计划</a:t>
              </a:r>
              <a:endParaRPr kumimoji="0" lang="zh-CN" altLang="en-US" sz="200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83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84" name="文本框 83"/>
          <p:cNvSpPr txBox="1"/>
          <p:nvPr/>
        </p:nvSpPr>
        <p:spPr>
          <a:xfrm>
            <a:off x="5769502" y="2710882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06.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6781873" y="2665557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/>
          <p:cNvGrpSpPr/>
          <p:nvPr/>
        </p:nvGrpSpPr>
        <p:grpSpPr>
          <a:xfrm>
            <a:off x="6995672" y="2718576"/>
            <a:ext cx="2788911" cy="629980"/>
            <a:chOff x="7144893" y="2460462"/>
            <a:chExt cx="2788911" cy="629980"/>
          </a:xfrm>
        </p:grpSpPr>
        <p:sp>
          <p:nvSpPr>
            <p:cNvPr id="87" name="Rectangle 30"/>
            <p:cNvSpPr/>
            <p:nvPr/>
          </p:nvSpPr>
          <p:spPr>
            <a:xfrm flipH="1">
              <a:off x="7144893" y="2460462"/>
              <a:ext cx="2060241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版本控制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88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5769502" y="3756738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0" name="直接连接符 89"/>
          <p:cNvCxnSpPr/>
          <p:nvPr/>
        </p:nvCxnSpPr>
        <p:spPr>
          <a:xfrm>
            <a:off x="6781873" y="3711413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6995795" y="3764280"/>
            <a:ext cx="3098800" cy="629980"/>
            <a:chOff x="7144893" y="2460462"/>
            <a:chExt cx="2788920" cy="629980"/>
          </a:xfrm>
        </p:grpSpPr>
        <p:sp>
          <p:nvSpPr>
            <p:cNvPr id="92" name="Rectangle 30"/>
            <p:cNvSpPr/>
            <p:nvPr/>
          </p:nvSpPr>
          <p:spPr>
            <a:xfrm flipH="1">
              <a:off x="7144893" y="2460462"/>
              <a:ext cx="27889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各种测试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93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5769502" y="4802594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08.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6781873" y="4757269"/>
            <a:ext cx="0" cy="736980"/>
          </a:xfrm>
          <a:prstGeom prst="line">
            <a:avLst/>
          </a:prstGeom>
          <a:ln w="9525">
            <a:solidFill>
              <a:srgbClr val="CAB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组合 95"/>
          <p:cNvGrpSpPr/>
          <p:nvPr/>
        </p:nvGrpSpPr>
        <p:grpSpPr>
          <a:xfrm>
            <a:off x="6995672" y="4810288"/>
            <a:ext cx="2788911" cy="629980"/>
            <a:chOff x="7144893" y="2460462"/>
            <a:chExt cx="2788911" cy="629980"/>
          </a:xfrm>
        </p:grpSpPr>
        <p:sp>
          <p:nvSpPr>
            <p:cNvPr id="97" name="Rectangle 30"/>
            <p:cNvSpPr/>
            <p:nvPr/>
          </p:nvSpPr>
          <p:spPr>
            <a:xfrm flipH="1">
              <a:off x="7144893" y="2460462"/>
              <a:ext cx="2060241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cs typeface="Open Sans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98" name="文本框 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 txBox="1"/>
            <p:nvPr/>
          </p:nvSpPr>
          <p:spPr>
            <a:xfrm>
              <a:off x="7144893" y="2860572"/>
              <a:ext cx="2788911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9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995672" y="4938519"/>
            <a:ext cx="2522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评分总结</a:t>
            </a:r>
          </a:p>
        </p:txBody>
      </p:sp>
    </p:spTree>
    <p:extLst>
      <p:ext uri="{BB962C8B-B14F-4D97-AF65-F5344CB8AC3E}">
        <p14:creationId xmlns:p14="http://schemas.microsoft.com/office/powerpoint/2010/main" val="237855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4" grpId="0"/>
      <p:bldP spid="89" grpId="0"/>
      <p:bldP spid="9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353" y="14473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01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76650" y="3435350"/>
            <a:ext cx="42849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小组代码规范</a:t>
            </a:r>
          </a:p>
        </p:txBody>
      </p:sp>
      <p:sp>
        <p:nvSpPr>
          <p:cNvPr id="23" name="Rectangle 30"/>
          <p:cNvSpPr/>
          <p:nvPr/>
        </p:nvSpPr>
        <p:spPr>
          <a:xfrm flipH="1">
            <a:off x="4956696" y="4408892"/>
            <a:ext cx="206024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思源黑体 CN Normal" panose="020B0400000000000000" pitchFamily="34" charset="-122"/>
              <a:cs typeface="Open Sans" pitchFamily="34" charset="0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6584" y="-649045"/>
            <a:ext cx="3393228" cy="1969952"/>
            <a:chOff x="4262209" y="-345515"/>
            <a:chExt cx="3393228" cy="196995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Rectangle 30"/>
            <p:cNvSpPr/>
            <p:nvPr/>
          </p:nvSpPr>
          <p:spPr>
            <a:xfrm flipH="1">
              <a:off x="5314850" y="303286"/>
              <a:ext cx="1671484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i="0" u="none" strike="noStrike" kern="1200" cap="none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代码规范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22730" y="973455"/>
            <a:ext cx="8023860" cy="17532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/>
              <a:t>前端代码规范：</a:t>
            </a:r>
          </a:p>
          <a:p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、代码布局位置：</a:t>
            </a:r>
          </a:p>
          <a:p>
            <a:r>
              <a:rPr lang="zh-CN" altLang="en-US"/>
              <a:t>在前端代码编辑的时候，常常需要有专门的样式模块</a:t>
            </a:r>
            <a:r>
              <a:rPr lang="en-US" altLang="zh-CN"/>
              <a:t>style</a:t>
            </a:r>
            <a:r>
              <a:rPr lang="zh-CN" altLang="en-US"/>
              <a:t>、页面布局及组件引用模块和组件模块；这三个模块的位置就需要统一规定好，方便我们寻找和统一放置；</a:t>
            </a: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49095" y="2814955"/>
            <a:ext cx="7489190" cy="394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333204" y="-701115"/>
            <a:ext cx="3393228" cy="1969952"/>
            <a:chOff x="4262209" y="-345515"/>
            <a:chExt cx="3393228" cy="196995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4" name="Rectangle 30"/>
            <p:cNvSpPr/>
            <p:nvPr/>
          </p:nvSpPr>
          <p:spPr>
            <a:xfrm flipH="1">
              <a:off x="5314850" y="303286"/>
              <a:ext cx="1671484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i="0" u="none" strike="noStrike" kern="1200" cap="none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代码规范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62560" y="1971040"/>
            <a:ext cx="5438140" cy="14763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前端代码规范：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、组件及页面命名规则：</a:t>
            </a:r>
            <a:endParaRPr lang="zh-CN" altLang="en-US"/>
          </a:p>
          <a:p>
            <a:r>
              <a:rPr lang="zh-CN" altLang="en-US">
                <a:sym typeface="+mn-ea"/>
              </a:rPr>
              <a:t>尽量不用拼英命名，使用相关简单的英文单词来表示，后期整理统一的文档记录相关页面名字；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510" y="100965"/>
            <a:ext cx="2674620" cy="63474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430" y="382905"/>
            <a:ext cx="2682240" cy="5783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51949" y="-636980"/>
            <a:ext cx="3393228" cy="1969952"/>
            <a:chOff x="4262209" y="-345515"/>
            <a:chExt cx="3393228" cy="1969952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2" name="Rectangle 30"/>
            <p:cNvSpPr/>
            <p:nvPr/>
          </p:nvSpPr>
          <p:spPr>
            <a:xfrm flipH="1">
              <a:off x="5314850" y="303286"/>
              <a:ext cx="1671484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i="0" u="none" strike="noStrike" kern="1200" cap="none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代码规范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45870" y="1115695"/>
            <a:ext cx="8506460" cy="14763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前端代码规范：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、CSS引入：</a:t>
            </a:r>
            <a:endParaRPr lang="zh-CN" altLang="en-US"/>
          </a:p>
          <a:p>
            <a:r>
              <a:rPr lang="zh-CN" altLang="en-US">
                <a:sym typeface="+mn-ea"/>
              </a:rPr>
              <a:t>不编写独立的</a:t>
            </a:r>
            <a:r>
              <a:rPr lang="en-US" altLang="zh-CN">
                <a:sym typeface="+mn-ea"/>
              </a:rPr>
              <a:t>css</a:t>
            </a:r>
            <a:r>
              <a:rPr lang="zh-CN" altLang="en-US">
                <a:sym typeface="+mn-ea"/>
              </a:rPr>
              <a:t>文件来提供样式引用，都选择一个组件或者页面下方直接编写对应的样式；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2655570"/>
            <a:ext cx="8368665" cy="366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79254" y="-636980"/>
            <a:ext cx="3393228" cy="1969952"/>
            <a:chOff x="4262209" y="-345515"/>
            <a:chExt cx="3393228" cy="196995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45"/>
            <a:stretch>
              <a:fillRect/>
            </a:stretch>
          </p:blipFill>
          <p:spPr>
            <a:xfrm rot="16866840">
              <a:off x="4973847" y="-1057153"/>
              <a:ext cx="1969952" cy="3393228"/>
            </a:xfrm>
            <a:custGeom>
              <a:avLst/>
              <a:gdLst>
                <a:gd name="connsiteX0" fmla="*/ 1303366 w 1969952"/>
                <a:gd name="connsiteY0" fmla="*/ 0 h 3393228"/>
                <a:gd name="connsiteX1" fmla="*/ 1969952 w 1969952"/>
                <a:gd name="connsiteY1" fmla="*/ 3393228 h 3393228"/>
                <a:gd name="connsiteX2" fmla="*/ 0 w 1969952"/>
                <a:gd name="connsiteY2" fmla="*/ 3393228 h 3393228"/>
                <a:gd name="connsiteX3" fmla="*/ 0 w 1969952"/>
                <a:gd name="connsiteY3" fmla="*/ 0 h 339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952" h="3393228">
                  <a:moveTo>
                    <a:pt x="1303366" y="0"/>
                  </a:moveTo>
                  <a:lnTo>
                    <a:pt x="1969952" y="3393228"/>
                  </a:lnTo>
                  <a:lnTo>
                    <a:pt x="0" y="339322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14" name="Rectangle 30"/>
            <p:cNvSpPr/>
            <p:nvPr/>
          </p:nvSpPr>
          <p:spPr>
            <a:xfrm flipH="1">
              <a:off x="5314850" y="303286"/>
              <a:ext cx="1671484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i="0" u="none" strike="noStrike" kern="1200" cap="none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itchFamily="34" charset="0"/>
                  <a:sym typeface="Century Gothic" panose="020B0502020202020204" pitchFamily="34" charset="0"/>
                </a:rPr>
                <a:t>代码规范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62560" y="1497965"/>
            <a:ext cx="5182235" cy="31381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前端代码规范：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、注释规范：</a:t>
            </a:r>
            <a:endParaRPr lang="zh-CN" altLang="en-US"/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①模块功能的注释放置于代码模块顶部；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②少部分陌生代码，或者查阅获得的功能语句注释就紧接在代码后面即可；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③组内项目交流的注释在完成了相关代码后就要及时删除；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" y="4784090"/>
            <a:ext cx="5273040" cy="18745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9455" y="1497965"/>
            <a:ext cx="5875020" cy="3909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941696" y="-341194"/>
            <a:ext cx="13361159" cy="7533564"/>
            <a:chOff x="-941696" y="-341194"/>
            <a:chExt cx="13361159" cy="753356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88107" y="3678"/>
              <a:ext cx="10331356" cy="6096871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-941696" y="-341194"/>
              <a:ext cx="10549720" cy="4681182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256896" y="-204716"/>
              <a:ext cx="2838734" cy="7287904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-696036" y="3343701"/>
              <a:ext cx="12888036" cy="27568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95534" y="777922"/>
              <a:ext cx="4817659" cy="6414448"/>
            </a:xfrm>
            <a:prstGeom prst="line">
              <a:avLst/>
            </a:prstGeom>
            <a:ln w="28575">
              <a:solidFill>
                <a:srgbClr val="CAB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r="23081"/>
          <a:stretch>
            <a:fillRect/>
          </a:stretch>
        </p:blipFill>
        <p:spPr>
          <a:xfrm>
            <a:off x="2815988" y="3678"/>
            <a:ext cx="6560024" cy="68506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06557" y="2350871"/>
            <a:ext cx="96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Century Gothic" panose="020B0502020202020204" pitchFamily="34" charset="0"/>
              </a:rPr>
              <a:t>02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12773" y="3435391"/>
            <a:ext cx="314808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itchFamily="34" charset="0"/>
                <a:sym typeface="Century Gothic" panose="020B0502020202020204" pitchFamily="34" charset="0"/>
              </a:rPr>
              <a:t>代码清单</a:t>
            </a:r>
          </a:p>
        </p:txBody>
      </p:sp>
      <p:sp>
        <p:nvSpPr>
          <p:cNvPr id="23" name="Rectangle 30"/>
          <p:cNvSpPr/>
          <p:nvPr/>
        </p:nvSpPr>
        <p:spPr>
          <a:xfrm flipH="1">
            <a:off x="4956696" y="4408892"/>
            <a:ext cx="206024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思源黑体 CN Normal" panose="020B0400000000000000" pitchFamily="34" charset="-122"/>
              <a:cs typeface="Open Sans" pitchFamily="34" charset="0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76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896,&quot;width&quot;:1497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43.666141732283,&quot;width&quot;:3102.286614173228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773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773"/>
  <p:tag name="KSO_WM_SLIDE_LAYOUT" val="a_f"/>
  <p:tag name="KSO_WM_SLIDE_LAYOUT_CNT" val="1_1"/>
  <p:tag name="KSO_WM_SLIDE_TYPE" val="text"/>
  <p:tag name="KSO_WM_SLIDE_SUBTYPE" val="picTxt"/>
  <p:tag name="KSO_WM_SLIDE_SIZE" val="960*511"/>
  <p:tag name="KSO_WM_SLIDE_POSITION" val="0*0"/>
  <p:tag name="KSO_WM_SLIDE_COLORSCHEME_VERSION" val="3.2"/>
  <p:tag name="KSO_WM_TEMPLATE_SUBCATEGORY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773_1*f*1"/>
  <p:tag name="KSO_WM_TEMPLATE_CATEGORY" val="diagram"/>
  <p:tag name="KSO_WM_TEMPLATE_INDEX" val="20200773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&#10;单击此处添加文本具体内容，简明扼要的阐述您的观点。&#10;单击此处添加文本具体内容，简明扼要的阐述您的观点。&#10;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0;单击此处添加文本具体内容。"/>
  <p:tag name="KSO_WM_UNIT_NOCLEAR" val="0"/>
  <p:tag name="KSO_WM_UNIT_VALUE" val="1680"/>
  <p:tag name="KSO_WM_UNIT_TYPE" val="f"/>
  <p:tag name="KSO_WM_UNIT_INDEX" val="1"/>
</p:tagLst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68C6D7"/>
      </a:accent1>
      <a:accent2>
        <a:srgbClr val="B185E8"/>
      </a:accent2>
      <a:accent3>
        <a:srgbClr val="8ED4CA"/>
      </a:accent3>
      <a:accent4>
        <a:srgbClr val="4DA0CE"/>
      </a:accent4>
      <a:accent5>
        <a:srgbClr val="6A8BB6"/>
      </a:accent5>
      <a:accent6>
        <a:srgbClr val="7FCAD7"/>
      </a:accent6>
      <a:hlink>
        <a:srgbClr val="14B9CE"/>
      </a:hlink>
      <a:folHlink>
        <a:srgbClr val="2B2B2B"/>
      </a:folHlink>
    </a:clrScheme>
    <a:fontScheme name="思源黑体">
      <a:majorFont>
        <a:latin typeface="Century Gothic"/>
        <a:ea typeface="思源黑体 CN Medium"/>
        <a:cs typeface=""/>
      </a:majorFont>
      <a:minorFont>
        <a:latin typeface="Century Gothic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1295</Words>
  <Application>Microsoft Office PowerPoint</Application>
  <PresentationFormat>宽屏</PresentationFormat>
  <Paragraphs>223</Paragraphs>
  <Slides>29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Open Sans</vt:lpstr>
      <vt:lpstr>等线</vt:lpstr>
      <vt:lpstr>思源黑体 CN Bold</vt:lpstr>
      <vt:lpstr>思源黑体 CN Normal</vt:lpstr>
      <vt:lpstr>宋体</vt:lpstr>
      <vt:lpstr>微软雅黑</vt:lpstr>
      <vt:lpstr>Arial</vt:lpstr>
      <vt:lpstr>Calibri</vt:lpstr>
      <vt:lpstr>Century Gothic</vt:lpstr>
      <vt:lpstr>Impact</vt:lpstr>
      <vt:lpstr>Times New Roman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760</dc:title>
  <dc:creator>.</dc:creator>
  <cp:lastModifiedBy>dell</cp:lastModifiedBy>
  <cp:revision>185</cp:revision>
  <dcterms:created xsi:type="dcterms:W3CDTF">2019-03-25T13:14:00Z</dcterms:created>
  <dcterms:modified xsi:type="dcterms:W3CDTF">2021-01-01T14:49:27Z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